
<file path=[Content_Types].xml><?xml version="1.0" encoding="utf-8"?>
<Types xmlns="http://schemas.openxmlformats.org/package/2006/content-types">
  <Default Extension="jfif"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72" r:id="rId6"/>
    <p:sldId id="258" r:id="rId7"/>
    <p:sldId id="260" r:id="rId8"/>
    <p:sldId id="275" r:id="rId9"/>
    <p:sldId id="257" r:id="rId10"/>
    <p:sldId id="276" r:id="rId11"/>
    <p:sldId id="278" r:id="rId12"/>
    <p:sldId id="277" r:id="rId13"/>
    <p:sldId id="280" r:id="rId14"/>
    <p:sldId id="279" r:id="rId15"/>
    <p:sldId id="265" r:id="rId16"/>
    <p:sldId id="284" r:id="rId17"/>
    <p:sldId id="285" r:id="rId18"/>
    <p:sldId id="286" r:id="rId19"/>
    <p:sldId id="287" r:id="rId20"/>
    <p:sldId id="288" r:id="rId21"/>
    <p:sldId id="270" r:id="rId22"/>
    <p:sldId id="282" r:id="rId23"/>
    <p:sldId id="281"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0704" autoAdjust="0"/>
  </p:normalViewPr>
  <p:slideViewPr>
    <p:cSldViewPr snapToGrid="0">
      <p:cViewPr varScale="1">
        <p:scale>
          <a:sx n="68" d="100"/>
          <a:sy n="68" d="100"/>
        </p:scale>
        <p:origin x="816"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FRONT END</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gn="ctr">
            <a:lnSpc>
              <a:spcPct val="100000"/>
            </a:lnSpc>
          </a:pPr>
          <a:r>
            <a:rPr lang="en-US" sz="1400" spc="50" baseline="0" dirty="0">
              <a:latin typeface="+mn-lt"/>
            </a:rPr>
            <a:t>ANGULAR</a:t>
          </a:r>
        </a:p>
        <a:p>
          <a:pPr marL="0" algn="ctr">
            <a:lnSpc>
              <a:spcPct val="100000"/>
            </a:lnSpc>
          </a:pPr>
          <a:r>
            <a:rPr lang="en-US" sz="1400" spc="50" baseline="0" dirty="0">
              <a:latin typeface="+mn-lt"/>
            </a:rPr>
            <a:t>HTML</a:t>
          </a:r>
        </a:p>
        <a:p>
          <a:pPr marL="0" algn="ctr">
            <a:lnSpc>
              <a:spcPct val="100000"/>
            </a:lnSpc>
          </a:pPr>
          <a:r>
            <a:rPr lang="en-US" sz="1400" spc="50" baseline="0" dirty="0">
              <a:latin typeface="+mn-lt"/>
            </a:rPr>
            <a:t>CSS</a:t>
          </a:r>
        </a:p>
        <a:p>
          <a:pPr marL="0" algn="ctr">
            <a:lnSpc>
              <a:spcPct val="100000"/>
            </a:lnSpc>
          </a:pPr>
          <a:r>
            <a:rPr lang="en-US" sz="1400" spc="50" baseline="0" dirty="0">
              <a:latin typeface="+mn-lt"/>
            </a:rPr>
            <a:t>JAVASCRIPT</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OCR USING ML</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BACKEND</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Web3.js</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TRUFFLE</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GANACHE</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REACH</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ETHEREUM</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5CC96D75-5C2D-4445-B029-24E04052307F}">
      <dgm:prSet custT="1"/>
      <dgm:spPr/>
      <dgm:t>
        <a:bodyPr/>
        <a:lstStyle/>
        <a:p>
          <a:pPr algn="ctr"/>
          <a:r>
            <a:rPr lang="en-US" sz="1400" dirty="0"/>
            <a:t>PYTHON</a:t>
          </a:r>
        </a:p>
        <a:p>
          <a:pPr algn="ctr"/>
          <a:r>
            <a:rPr lang="en-US" sz="1400" dirty="0"/>
            <a:t>FAST API</a:t>
          </a:r>
        </a:p>
        <a:p>
          <a:pPr algn="ctr"/>
          <a:r>
            <a:rPr lang="en-US" sz="1400" dirty="0"/>
            <a:t>TENSORFLOW</a:t>
          </a:r>
        </a:p>
        <a:p>
          <a:pPr algn="ctr"/>
          <a:r>
            <a:rPr lang="en-US" sz="1400" dirty="0"/>
            <a:t>(Graph Neural Network)</a:t>
          </a:r>
        </a:p>
      </dgm:t>
    </dgm:pt>
    <dgm:pt modelId="{61246725-78C2-4B18-A2C0-32C4D7434460}" type="parTrans" cxnId="{3AECE019-2299-4C5E-A76C-985E006C2EE2}">
      <dgm:prSet/>
      <dgm:spPr/>
      <dgm:t>
        <a:bodyPr/>
        <a:lstStyle/>
        <a:p>
          <a:endParaRPr lang="en-US"/>
        </a:p>
      </dgm:t>
    </dgm:pt>
    <dgm:pt modelId="{C36C56DE-D1CA-4EAD-9DE2-5C5646691D3D}" type="sibTrans" cxnId="{3AECE019-2299-4C5E-A76C-985E006C2EE2}">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3">
        <dgm:presLayoutVars>
          <dgm:chMax val="0"/>
          <dgm:chPref val="0"/>
        </dgm:presLayoutVars>
      </dgm:prSet>
      <dgm:spPr/>
    </dgm:pt>
    <dgm:pt modelId="{22359DD7-1BFB-4900-BAE6-6084F2F57988}" type="pres">
      <dgm:prSet presAssocID="{73D947E0-108F-4D20-A71E-3CF329F97212}" presName="desTx" presStyleLbl="alignAccFollowNode1" presStyleIdx="0" presStyleCnt="3" custLinFactNeighborX="-294">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3">
        <dgm:presLayoutVars>
          <dgm:chMax val="0"/>
          <dgm:chPref val="0"/>
        </dgm:presLayoutVars>
      </dgm:prSet>
      <dgm:spPr/>
    </dgm:pt>
    <dgm:pt modelId="{4FEB85EB-D046-4CDB-8A62-BBCE260C4490}" type="pres">
      <dgm:prSet presAssocID="{B1AFA1AF-0FF8-45B3-A6D0-0E255A2F637D}" presName="desTx" presStyleLbl="alignAccFollowNode1" presStyleIdx="1" presStyleCnt="3" custLinFactNeighborX="429" custLinFactNeighborY="-21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3">
        <dgm:presLayoutVars>
          <dgm:chMax val="0"/>
          <dgm:chPref val="0"/>
        </dgm:presLayoutVars>
      </dgm:prSet>
      <dgm:spPr/>
    </dgm:pt>
    <dgm:pt modelId="{6B5FE59C-B471-448A-AA7A-B526DCC4D4CA}" type="pres">
      <dgm:prSet presAssocID="{E9682B4F-0217-4B50-923E-C104AA24290F}" presName="desTx" presStyleLbl="alignAccFollowNode1" presStyleIdx="2" presStyleCnt="3">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3AECE019-2299-4C5E-A76C-985E006C2EE2}" srcId="{B1AFA1AF-0FF8-45B3-A6D0-0E255A2F637D}" destId="{5CC96D75-5C2D-4445-B029-24E04052307F}" srcOrd="0" destOrd="0" parTransId="{61246725-78C2-4B18-A2C0-32C4D7434460}" sibTransId="{C36C56DE-D1CA-4EAD-9DE2-5C5646691D3D}"/>
    <dgm:cxn modelId="{A8DD721A-B88C-4154-B37B-E30F6E77DB4A}" type="presOf" srcId="{5CC96D75-5C2D-4445-B029-24E04052307F}" destId="{4FEB85EB-D046-4CDB-8A62-BBCE260C4490}" srcOrd="0" destOrd="0" presId="urn:microsoft.com/office/officeart/2016/7/layout/HorizontalActionList"/>
    <dgm:cxn modelId="{77A55366-077C-403B-A9E1-B9C6B5CA3288}" type="presOf" srcId="{73D947E0-108F-4D20-A71E-3CF329F97212}" destId="{BDBD7220-3F85-45D2-BED6-5BBFBC23EAE3}" srcOrd="0" destOrd="0" presId="urn:microsoft.com/office/officeart/2016/7/layout/HorizontalActionList"/>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0090" y="332984"/>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FRONT END</a:t>
          </a:r>
        </a:p>
      </dsp:txBody>
      <dsp:txXfrm>
        <a:off x="10090" y="332984"/>
        <a:ext cx="3426543" cy="1027963"/>
      </dsp:txXfrm>
    </dsp:sp>
    <dsp:sp modelId="{22359DD7-1BFB-4900-BAE6-6084F2F57988}">
      <dsp:nvSpPr>
        <dsp:cNvPr id="0" name=""/>
        <dsp:cNvSpPr/>
      </dsp:nvSpPr>
      <dsp:spPr>
        <a:xfrm>
          <a:off x="16" y="1360947"/>
          <a:ext cx="3426543" cy="2050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ctr" defTabSz="622300">
            <a:lnSpc>
              <a:spcPct val="100000"/>
            </a:lnSpc>
            <a:spcBef>
              <a:spcPct val="0"/>
            </a:spcBef>
            <a:spcAft>
              <a:spcPct val="35000"/>
            </a:spcAft>
            <a:buNone/>
          </a:pPr>
          <a:r>
            <a:rPr lang="en-US" sz="1400" kern="1200" spc="50" baseline="0" dirty="0">
              <a:latin typeface="+mn-lt"/>
            </a:rPr>
            <a:t>ANGULAR</a:t>
          </a:r>
        </a:p>
        <a:p>
          <a:pPr marL="0" lvl="0" indent="0" algn="ctr" defTabSz="622300">
            <a:lnSpc>
              <a:spcPct val="100000"/>
            </a:lnSpc>
            <a:spcBef>
              <a:spcPct val="0"/>
            </a:spcBef>
            <a:spcAft>
              <a:spcPct val="35000"/>
            </a:spcAft>
            <a:buNone/>
          </a:pPr>
          <a:r>
            <a:rPr lang="en-US" sz="1400" kern="1200" spc="50" baseline="0" dirty="0">
              <a:latin typeface="+mn-lt"/>
            </a:rPr>
            <a:t>HTML</a:t>
          </a:r>
        </a:p>
        <a:p>
          <a:pPr marL="0" lvl="0" indent="0" algn="ctr" defTabSz="622300">
            <a:lnSpc>
              <a:spcPct val="100000"/>
            </a:lnSpc>
            <a:spcBef>
              <a:spcPct val="0"/>
            </a:spcBef>
            <a:spcAft>
              <a:spcPct val="35000"/>
            </a:spcAft>
            <a:buNone/>
          </a:pPr>
          <a:r>
            <a:rPr lang="en-US" sz="1400" kern="1200" spc="50" baseline="0" dirty="0">
              <a:latin typeface="+mn-lt"/>
            </a:rPr>
            <a:t>CSS</a:t>
          </a:r>
        </a:p>
        <a:p>
          <a:pPr marL="0" lvl="0" indent="0" algn="ctr" defTabSz="622300">
            <a:lnSpc>
              <a:spcPct val="100000"/>
            </a:lnSpc>
            <a:spcBef>
              <a:spcPct val="0"/>
            </a:spcBef>
            <a:spcAft>
              <a:spcPct val="35000"/>
            </a:spcAft>
            <a:buNone/>
          </a:pPr>
          <a:r>
            <a:rPr lang="en-US" sz="1400" kern="1200" spc="50" baseline="0" dirty="0">
              <a:latin typeface="+mn-lt"/>
            </a:rPr>
            <a:t>JAVASCRIPT</a:t>
          </a:r>
        </a:p>
      </dsp:txBody>
      <dsp:txXfrm>
        <a:off x="16" y="1360947"/>
        <a:ext cx="3426543" cy="2050980"/>
      </dsp:txXfrm>
    </dsp:sp>
    <dsp:sp modelId="{C4F84DEA-2002-4D32-8E80-70EEE05E345A}">
      <dsp:nvSpPr>
        <dsp:cNvPr id="0" name=""/>
        <dsp:cNvSpPr/>
      </dsp:nvSpPr>
      <dsp:spPr>
        <a:xfrm>
          <a:off x="3544528" y="332984"/>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OCR USING ML</a:t>
          </a:r>
        </a:p>
      </dsp:txBody>
      <dsp:txXfrm>
        <a:off x="3544528" y="332984"/>
        <a:ext cx="3426543" cy="1027963"/>
      </dsp:txXfrm>
    </dsp:sp>
    <dsp:sp modelId="{4FEB85EB-D046-4CDB-8A62-BBCE260C4490}">
      <dsp:nvSpPr>
        <dsp:cNvPr id="0" name=""/>
        <dsp:cNvSpPr/>
      </dsp:nvSpPr>
      <dsp:spPr>
        <a:xfrm>
          <a:off x="3559228" y="1316810"/>
          <a:ext cx="3426543" cy="2050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ctr" defTabSz="622300">
            <a:lnSpc>
              <a:spcPct val="90000"/>
            </a:lnSpc>
            <a:spcBef>
              <a:spcPct val="0"/>
            </a:spcBef>
            <a:spcAft>
              <a:spcPct val="35000"/>
            </a:spcAft>
            <a:buNone/>
          </a:pPr>
          <a:r>
            <a:rPr lang="en-US" sz="1400" kern="1200" dirty="0"/>
            <a:t>PYTHON</a:t>
          </a:r>
        </a:p>
        <a:p>
          <a:pPr marL="0" lvl="0" indent="0" algn="ctr" defTabSz="622300">
            <a:lnSpc>
              <a:spcPct val="90000"/>
            </a:lnSpc>
            <a:spcBef>
              <a:spcPct val="0"/>
            </a:spcBef>
            <a:spcAft>
              <a:spcPct val="35000"/>
            </a:spcAft>
            <a:buNone/>
          </a:pPr>
          <a:r>
            <a:rPr lang="en-US" sz="1400" kern="1200" dirty="0"/>
            <a:t>FAST API</a:t>
          </a:r>
        </a:p>
        <a:p>
          <a:pPr marL="0" lvl="0" indent="0" algn="ctr" defTabSz="622300">
            <a:lnSpc>
              <a:spcPct val="90000"/>
            </a:lnSpc>
            <a:spcBef>
              <a:spcPct val="0"/>
            </a:spcBef>
            <a:spcAft>
              <a:spcPct val="35000"/>
            </a:spcAft>
            <a:buNone/>
          </a:pPr>
          <a:r>
            <a:rPr lang="en-US" sz="1400" kern="1200" dirty="0"/>
            <a:t>TENSORFLOW</a:t>
          </a:r>
        </a:p>
        <a:p>
          <a:pPr marL="0" lvl="0" indent="0" algn="ctr" defTabSz="622300">
            <a:lnSpc>
              <a:spcPct val="90000"/>
            </a:lnSpc>
            <a:spcBef>
              <a:spcPct val="0"/>
            </a:spcBef>
            <a:spcAft>
              <a:spcPct val="35000"/>
            </a:spcAft>
            <a:buNone/>
          </a:pPr>
          <a:r>
            <a:rPr lang="en-US" sz="1400" kern="1200" dirty="0"/>
            <a:t>(Graph Neural Network)</a:t>
          </a:r>
        </a:p>
      </dsp:txBody>
      <dsp:txXfrm>
        <a:off x="3559228" y="1316810"/>
        <a:ext cx="3426543" cy="2050980"/>
      </dsp:txXfrm>
    </dsp:sp>
    <dsp:sp modelId="{49B7F8FA-D256-41EF-9327-52A3551D9A60}">
      <dsp:nvSpPr>
        <dsp:cNvPr id="0" name=""/>
        <dsp:cNvSpPr/>
      </dsp:nvSpPr>
      <dsp:spPr>
        <a:xfrm>
          <a:off x="7078966" y="332984"/>
          <a:ext cx="3426543" cy="102796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BACKEND</a:t>
          </a:r>
        </a:p>
      </dsp:txBody>
      <dsp:txXfrm>
        <a:off x="7078966" y="332984"/>
        <a:ext cx="3426543" cy="1027963"/>
      </dsp:txXfrm>
    </dsp:sp>
    <dsp:sp modelId="{6B5FE59C-B471-448A-AA7A-B526DCC4D4CA}">
      <dsp:nvSpPr>
        <dsp:cNvPr id="0" name=""/>
        <dsp:cNvSpPr/>
      </dsp:nvSpPr>
      <dsp:spPr>
        <a:xfrm>
          <a:off x="7078966" y="1360947"/>
          <a:ext cx="3426543" cy="2050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466" tIns="338466" rIns="338466" bIns="338466" numCol="1" spcCol="1270" anchor="t" anchorCtr="0">
          <a:noAutofit/>
        </a:bodyPr>
        <a:lstStyle/>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Web3.js</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TRUFFLE</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GANACHE</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REACH</a:t>
          </a:r>
        </a:p>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ETHEREUM</a:t>
          </a:r>
        </a:p>
      </dsp:txBody>
      <dsp:txXfrm>
        <a:off x="7078966" y="1360947"/>
        <a:ext cx="3426543" cy="205098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2.jfif"/><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4.png"/><Relationship Id="rId4" Type="http://schemas.openxmlformats.org/officeDocument/2006/relationships/diagramQuickStyle" Target="../diagrams/quickStyle1.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 bubble chart&#10;&#10;Description automatically generated">
            <a:extLst>
              <a:ext uri="{FF2B5EF4-FFF2-40B4-BE49-F238E27FC236}">
                <a16:creationId xmlns:a16="http://schemas.microsoft.com/office/drawing/2014/main" id="{3412A9DD-455F-41D4-A225-79F0C0FD6E0E}"/>
              </a:ext>
            </a:extLst>
          </p:cNvPr>
          <p:cNvPicPr>
            <a:picLocks noChangeAspect="1"/>
          </p:cNvPicPr>
          <p:nvPr/>
        </p:nvPicPr>
        <p:blipFill rotWithShape="1">
          <a:blip r:embed="rId2"/>
          <a:srcRect l="43505" t="41275" r="43340" b="38382"/>
          <a:stretch/>
        </p:blipFill>
        <p:spPr>
          <a:xfrm>
            <a:off x="4812958" y="4742449"/>
            <a:ext cx="1603717" cy="1395095"/>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675" y="4435475"/>
            <a:ext cx="4941888" cy="1120775"/>
          </a:xfrm>
        </p:spPr>
        <p:txBody>
          <a:bodyPr/>
          <a:lstStyle/>
          <a:p>
            <a:r>
              <a:rPr lang="en-US" sz="6000" dirty="0">
                <a:effectLst>
                  <a:outerShdw blurRad="38100" dist="38100" dir="2700000" algn="tl">
                    <a:srgbClr val="000000">
                      <a:alpha val="43137"/>
                    </a:srgbClr>
                  </a:outerShdw>
                </a:effectLst>
              </a:rPr>
              <a:t>Hitaya DApp</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675" y="5556250"/>
            <a:ext cx="4941888" cy="396875"/>
          </a:xfrm>
        </p:spPr>
        <p:txBody>
          <a:bodyPr>
            <a:normAutofit fontScale="92500" lnSpcReduction="20000"/>
          </a:bodyPr>
          <a:lstStyle/>
          <a:p>
            <a:r>
              <a:rPr lang="en-US" sz="2800" dirty="0"/>
              <a:t>Base234</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BA8927E-85E0-4062-ADFD-669876C47B92}"/>
              </a:ext>
            </a:extLst>
          </p:cNvPr>
          <p:cNvPicPr>
            <a:picLocks noChangeAspect="1"/>
          </p:cNvPicPr>
          <p:nvPr/>
        </p:nvPicPr>
        <p:blipFill rotWithShape="1">
          <a:blip r:embed="rId2"/>
          <a:srcRect b="4000"/>
          <a:stretch/>
        </p:blipFill>
        <p:spPr>
          <a:xfrm>
            <a:off x="0" y="1041009"/>
            <a:ext cx="12172950" cy="5816991"/>
          </a:xfrm>
          <a:prstGeom prst="rect">
            <a:avLst/>
          </a:prstGeom>
          <a:ln>
            <a:noFill/>
          </a:ln>
          <a:effectLst>
            <a:outerShdw blurRad="190500" algn="tl" rotWithShape="0">
              <a:srgbClr val="000000">
                <a:alpha val="70000"/>
              </a:srgbClr>
            </a:outerShdw>
          </a:effectLst>
        </p:spPr>
      </p:pic>
      <p:sp>
        <p:nvSpPr>
          <p:cNvPr id="17" name="Title 1">
            <a:extLst>
              <a:ext uri="{FF2B5EF4-FFF2-40B4-BE49-F238E27FC236}">
                <a16:creationId xmlns:a16="http://schemas.microsoft.com/office/drawing/2014/main" id="{E431F19D-29A1-4C73-A5E2-89C2B842B6FA}"/>
              </a:ext>
            </a:extLst>
          </p:cNvPr>
          <p:cNvSpPr>
            <a:spLocks noGrp="1"/>
          </p:cNvSpPr>
          <p:nvPr>
            <p:ph type="title"/>
          </p:nvPr>
        </p:nvSpPr>
        <p:spPr>
          <a:xfrm>
            <a:off x="2088598" y="-133679"/>
            <a:ext cx="8421688" cy="1325563"/>
          </a:xfrm>
        </p:spPr>
        <p:txBody>
          <a:bodyPr>
            <a:normAutofit/>
          </a:bodyPr>
          <a:lstStyle/>
          <a:p>
            <a:r>
              <a:rPr lang="en-US" sz="4400" dirty="0">
                <a:effectLst>
                  <a:outerShdw blurRad="38100" dist="38100" dir="2700000" algn="tl">
                    <a:srgbClr val="000000">
                      <a:alpha val="43137"/>
                    </a:srgbClr>
                  </a:outerShdw>
                </a:effectLst>
              </a:rPr>
              <a:t>HITAYA EMPLOYEE ADMIN</a:t>
            </a:r>
          </a:p>
        </p:txBody>
      </p:sp>
      <p:pic>
        <p:nvPicPr>
          <p:cNvPr id="18" name="Picture 17" descr="Chart, scatter chart, bubble chart&#10;&#10;Description automatically generated">
            <a:extLst>
              <a:ext uri="{FF2B5EF4-FFF2-40B4-BE49-F238E27FC236}">
                <a16:creationId xmlns:a16="http://schemas.microsoft.com/office/drawing/2014/main" id="{A3B8BC02-8211-4016-B86F-0FDEB6D1370A}"/>
              </a:ext>
            </a:extLst>
          </p:cNvPr>
          <p:cNvPicPr>
            <a:picLocks noChangeAspect="1"/>
          </p:cNvPicPr>
          <p:nvPr/>
        </p:nvPicPr>
        <p:blipFill rotWithShape="1">
          <a:blip r:embed="rId3"/>
          <a:srcRect l="43505" t="41275" r="43340" b="38382"/>
          <a:stretch/>
        </p:blipFill>
        <p:spPr>
          <a:xfrm>
            <a:off x="1348737" y="-133679"/>
            <a:ext cx="1479721" cy="1287230"/>
          </a:xfrm>
          <a:prstGeom prst="ellipse">
            <a:avLst/>
          </a:prstGeom>
          <a:ln>
            <a:noFill/>
          </a:ln>
          <a:effectLst>
            <a:softEdge rad="112500"/>
          </a:effectLst>
        </p:spPr>
      </p:pic>
    </p:spTree>
    <p:extLst>
      <p:ext uri="{BB962C8B-B14F-4D97-AF65-F5344CB8AC3E}">
        <p14:creationId xmlns:p14="http://schemas.microsoft.com/office/powerpoint/2010/main" val="4213140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307C802-B17B-4391-AB34-85304FD3B649}"/>
              </a:ext>
            </a:extLst>
          </p:cNvPr>
          <p:cNvPicPr>
            <a:picLocks noChangeAspect="1"/>
          </p:cNvPicPr>
          <p:nvPr/>
        </p:nvPicPr>
        <p:blipFill rotWithShape="1">
          <a:blip r:embed="rId2"/>
          <a:srcRect b="13366"/>
          <a:stretch/>
        </p:blipFill>
        <p:spPr>
          <a:xfrm>
            <a:off x="7062" y="1153551"/>
            <a:ext cx="12177876" cy="5774788"/>
          </a:xfrm>
          <a:prstGeom prst="rect">
            <a:avLst/>
          </a:prstGeom>
          <a:ln>
            <a:noFill/>
          </a:ln>
          <a:effectLst>
            <a:outerShdw blurRad="190500" algn="tl" rotWithShape="0">
              <a:srgbClr val="000000">
                <a:alpha val="70000"/>
              </a:srgbClr>
            </a:outerShdw>
          </a:effectLst>
        </p:spPr>
      </p:pic>
      <p:sp>
        <p:nvSpPr>
          <p:cNvPr id="17" name="Title 1">
            <a:extLst>
              <a:ext uri="{FF2B5EF4-FFF2-40B4-BE49-F238E27FC236}">
                <a16:creationId xmlns:a16="http://schemas.microsoft.com/office/drawing/2014/main" id="{0FDB40A5-E28A-496C-BF6B-852A9CA86BAD}"/>
              </a:ext>
            </a:extLst>
          </p:cNvPr>
          <p:cNvSpPr>
            <a:spLocks noGrp="1"/>
          </p:cNvSpPr>
          <p:nvPr>
            <p:ph type="title"/>
          </p:nvPr>
        </p:nvSpPr>
        <p:spPr>
          <a:xfrm>
            <a:off x="2088598" y="-133679"/>
            <a:ext cx="8421688" cy="1325563"/>
          </a:xfrm>
        </p:spPr>
        <p:txBody>
          <a:bodyPr>
            <a:normAutofit/>
          </a:bodyPr>
          <a:lstStyle/>
          <a:p>
            <a:r>
              <a:rPr lang="en-US" sz="4400" dirty="0">
                <a:effectLst>
                  <a:outerShdw blurRad="38100" dist="38100" dir="2700000" algn="tl">
                    <a:srgbClr val="000000">
                      <a:alpha val="43137"/>
                    </a:srgbClr>
                  </a:outerShdw>
                </a:effectLst>
              </a:rPr>
              <a:t>HITAYA DAPP ADMIN</a:t>
            </a:r>
          </a:p>
        </p:txBody>
      </p:sp>
      <p:pic>
        <p:nvPicPr>
          <p:cNvPr id="18" name="Picture 17" descr="Chart, scatter chart, bubble chart&#10;&#10;Description automatically generated">
            <a:extLst>
              <a:ext uri="{FF2B5EF4-FFF2-40B4-BE49-F238E27FC236}">
                <a16:creationId xmlns:a16="http://schemas.microsoft.com/office/drawing/2014/main" id="{FB1A7656-B721-48AD-96FD-2E124173A215}"/>
              </a:ext>
            </a:extLst>
          </p:cNvPr>
          <p:cNvPicPr>
            <a:picLocks noChangeAspect="1"/>
          </p:cNvPicPr>
          <p:nvPr/>
        </p:nvPicPr>
        <p:blipFill rotWithShape="1">
          <a:blip r:embed="rId3"/>
          <a:srcRect l="43505" t="41275" r="43340" b="38382"/>
          <a:stretch/>
        </p:blipFill>
        <p:spPr>
          <a:xfrm>
            <a:off x="2088598" y="-75809"/>
            <a:ext cx="1479721" cy="1287230"/>
          </a:xfrm>
          <a:prstGeom prst="rect">
            <a:avLst/>
          </a:prstGeom>
          <a:ln>
            <a:noFill/>
          </a:ln>
          <a:effectLst>
            <a:softEdge rad="112500"/>
          </a:effectLst>
        </p:spPr>
      </p:pic>
    </p:spTree>
    <p:extLst>
      <p:ext uri="{BB962C8B-B14F-4D97-AF65-F5344CB8AC3E}">
        <p14:creationId xmlns:p14="http://schemas.microsoft.com/office/powerpoint/2010/main" val="215501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870917" y="136525"/>
            <a:ext cx="6696075" cy="1116137"/>
          </a:xfrm>
        </p:spPr>
        <p:txBody>
          <a:bodyPr>
            <a:normAutofit/>
          </a:bodyPr>
          <a:lstStyle/>
          <a:p>
            <a:r>
              <a:rPr lang="en-US" sz="4400" b="1" dirty="0">
                <a:effectLst>
                  <a:outerShdw blurRad="38100" dist="38100" dir="2700000" algn="tl">
                    <a:srgbClr val="000000">
                      <a:alpha val="43137"/>
                    </a:srgbClr>
                  </a:outerShdw>
                </a:effectLst>
              </a:rPr>
              <a:t>HITAYA FINANCE</a:t>
            </a:r>
            <a:r>
              <a:rPr lang="en-US" sz="4400" dirty="0">
                <a:effectLst>
                  <a:outerShdw blurRad="38100" dist="38100" dir="2700000" algn="tl">
                    <a:srgbClr val="000000">
                      <a:alpha val="43137"/>
                    </a:srgbClr>
                  </a:outerShdw>
                </a:effectLst>
              </a:rPr>
              <a:t>​</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12</a:t>
            </a:fld>
            <a:endParaRPr lang="en-US" dirty="0"/>
          </a:p>
        </p:txBody>
      </p:sp>
      <p:pic>
        <p:nvPicPr>
          <p:cNvPr id="7" name="Picture 6" descr="Chart, scatter chart, bubble chart&#10;&#10;Description automatically generated">
            <a:extLst>
              <a:ext uri="{FF2B5EF4-FFF2-40B4-BE49-F238E27FC236}">
                <a16:creationId xmlns:a16="http://schemas.microsoft.com/office/drawing/2014/main" id="{56AE962B-119E-4C3D-9DDD-577A68CC21F7}"/>
              </a:ext>
            </a:extLst>
          </p:cNvPr>
          <p:cNvPicPr>
            <a:picLocks noChangeAspect="1"/>
          </p:cNvPicPr>
          <p:nvPr/>
        </p:nvPicPr>
        <p:blipFill rotWithShape="1">
          <a:blip r:embed="rId2"/>
          <a:srcRect l="43505" t="41275" r="43340" b="38382"/>
          <a:stretch/>
        </p:blipFill>
        <p:spPr>
          <a:xfrm>
            <a:off x="10712278" y="268410"/>
            <a:ext cx="1479721" cy="1287230"/>
          </a:xfrm>
          <a:prstGeom prst="rect">
            <a:avLst/>
          </a:prstGeom>
        </p:spPr>
      </p:pic>
      <p:sp>
        <p:nvSpPr>
          <p:cNvPr id="13" name="Text Placeholder 2">
            <a:extLst>
              <a:ext uri="{FF2B5EF4-FFF2-40B4-BE49-F238E27FC236}">
                <a16:creationId xmlns:a16="http://schemas.microsoft.com/office/drawing/2014/main" id="{CFE7BFA7-5390-4E67-916C-B4BF4DE0ADE3}"/>
              </a:ext>
            </a:extLst>
          </p:cNvPr>
          <p:cNvSpPr txBox="1">
            <a:spLocks/>
          </p:cNvSpPr>
          <p:nvPr/>
        </p:nvSpPr>
        <p:spPr>
          <a:xfrm>
            <a:off x="4473526" y="1856301"/>
            <a:ext cx="7718474" cy="4361619"/>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ü"/>
            </a:pPr>
            <a:r>
              <a:rPr lang="en-US" sz="2000" dirty="0">
                <a:solidFill>
                  <a:schemeClr val="tx1"/>
                </a:solidFill>
              </a:rPr>
              <a:t>A user can ask for loan (HAT Tokens) from his colleague/friend within an organization at a fixed interest rate.</a:t>
            </a:r>
          </a:p>
          <a:p>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The Colleague can accept/reject/</a:t>
            </a:r>
            <a:r>
              <a:rPr lang="en-US" sz="2000" b="0" i="0" dirty="0">
                <a:solidFill>
                  <a:srgbClr val="202124"/>
                </a:solidFill>
                <a:effectLst/>
                <a:latin typeface="Google Sans"/>
              </a:rPr>
              <a:t>negotiate</a:t>
            </a:r>
            <a:r>
              <a:rPr lang="en-US" sz="2000" dirty="0">
                <a:solidFill>
                  <a:schemeClr val="tx1"/>
                </a:solidFill>
              </a:rPr>
              <a:t> the interest rate and the timeline of the loan repayment.</a:t>
            </a:r>
          </a:p>
          <a:p>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If both parties agree a loan is sanctioned from the smart contract.</a:t>
            </a:r>
          </a:p>
          <a:p>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And the loan repayment is done by the deducting the amount from monthly salary of the employee after calculating the Monthly payment from the Time, and Interest Rate of loan Repayment.</a:t>
            </a:r>
          </a:p>
          <a:p>
            <a:pPr marL="285750" indent="-285750">
              <a:buFont typeface="Wingdings" panose="05000000000000000000" pitchFamily="2" charset="2"/>
              <a:buChar char="ü"/>
            </a:pPr>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All benefit from the agreement as the loan taker can get a lower interest rate on loan, than been charged by the traditional banking System.</a:t>
            </a:r>
          </a:p>
          <a:p>
            <a:pPr marL="285750" indent="-285750">
              <a:buFont typeface="Wingdings" panose="05000000000000000000" pitchFamily="2" charset="2"/>
              <a:buChar char="ü"/>
            </a:pPr>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And the loan giver can earn a higher interest on their money, than saving it in the traditional banks systems.</a:t>
            </a:r>
          </a:p>
        </p:txBody>
      </p:sp>
    </p:spTree>
    <p:extLst>
      <p:ext uri="{BB962C8B-B14F-4D97-AF65-F5344CB8AC3E}">
        <p14:creationId xmlns:p14="http://schemas.microsoft.com/office/powerpoint/2010/main" val="74437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929A5C-BC90-45CF-A07B-99F7B826195E}"/>
              </a:ext>
            </a:extLst>
          </p:cNvPr>
          <p:cNvSpPr>
            <a:spLocks noGrp="1"/>
          </p:cNvSpPr>
          <p:nvPr>
            <p:ph type="title"/>
          </p:nvPr>
        </p:nvSpPr>
        <p:spPr>
          <a:xfrm>
            <a:off x="2116733" y="149874"/>
            <a:ext cx="8421688" cy="1325563"/>
          </a:xfrm>
        </p:spPr>
        <p:txBody>
          <a:bodyPr>
            <a:normAutofit/>
          </a:bodyPr>
          <a:lstStyle/>
          <a:p>
            <a:r>
              <a:rPr lang="en-US" sz="4400" dirty="0">
                <a:effectLst>
                  <a:outerShdw blurRad="38100" dist="38100" dir="2700000" algn="tl">
                    <a:srgbClr val="000000">
                      <a:alpha val="43137"/>
                    </a:srgbClr>
                  </a:outerShdw>
                </a:effectLst>
              </a:rPr>
              <a:t>REQUEST LOAN</a:t>
            </a:r>
          </a:p>
        </p:txBody>
      </p:sp>
      <p:pic>
        <p:nvPicPr>
          <p:cNvPr id="3" name="Picture 2" descr="Graphical user interface, application&#10;&#10;Description automatically generated">
            <a:extLst>
              <a:ext uri="{FF2B5EF4-FFF2-40B4-BE49-F238E27FC236}">
                <a16:creationId xmlns:a16="http://schemas.microsoft.com/office/drawing/2014/main" id="{923F6A96-D118-4998-BE5C-E735ECE656D1}"/>
              </a:ext>
            </a:extLst>
          </p:cNvPr>
          <p:cNvPicPr>
            <a:picLocks noChangeAspect="1"/>
          </p:cNvPicPr>
          <p:nvPr/>
        </p:nvPicPr>
        <p:blipFill rotWithShape="1">
          <a:blip r:embed="rId2"/>
          <a:srcRect b="17139"/>
          <a:stretch/>
        </p:blipFill>
        <p:spPr>
          <a:xfrm>
            <a:off x="0" y="1540412"/>
            <a:ext cx="12192000" cy="5387927"/>
          </a:xfrm>
          <a:prstGeom prst="rect">
            <a:avLst/>
          </a:prstGeom>
          <a:ln>
            <a:noFill/>
          </a:ln>
          <a:effectLst>
            <a:outerShdw blurRad="190500" algn="tl" rotWithShape="0">
              <a:srgbClr val="000000">
                <a:alpha val="70000"/>
              </a:srgbClr>
            </a:outerShdw>
          </a:effectLst>
        </p:spPr>
      </p:pic>
      <p:pic>
        <p:nvPicPr>
          <p:cNvPr id="7" name="Picture 6" descr="Chart, scatter chart, bubble chart&#10;&#10;Description automatically generated">
            <a:extLst>
              <a:ext uri="{FF2B5EF4-FFF2-40B4-BE49-F238E27FC236}">
                <a16:creationId xmlns:a16="http://schemas.microsoft.com/office/drawing/2014/main" id="{8805666B-F8D4-465B-835E-56C4FDBABCF8}"/>
              </a:ext>
            </a:extLst>
          </p:cNvPr>
          <p:cNvPicPr>
            <a:picLocks noChangeAspect="1"/>
          </p:cNvPicPr>
          <p:nvPr/>
        </p:nvPicPr>
        <p:blipFill rotWithShape="1">
          <a:blip r:embed="rId3"/>
          <a:srcRect l="43505" t="41275" r="43340" b="38382"/>
          <a:stretch/>
        </p:blipFill>
        <p:spPr>
          <a:xfrm>
            <a:off x="2592831" y="98663"/>
            <a:ext cx="1479721" cy="1287230"/>
          </a:xfrm>
          <a:prstGeom prst="rect">
            <a:avLst/>
          </a:prstGeom>
          <a:ln>
            <a:noFill/>
          </a:ln>
          <a:effectLst>
            <a:softEdge rad="112500"/>
          </a:effectLst>
        </p:spPr>
      </p:pic>
    </p:spTree>
    <p:extLst>
      <p:ext uri="{BB962C8B-B14F-4D97-AF65-F5344CB8AC3E}">
        <p14:creationId xmlns:p14="http://schemas.microsoft.com/office/powerpoint/2010/main" val="265771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D8053EA9-9E0C-4785-AF46-BFD443A74CD6}"/>
              </a:ext>
            </a:extLst>
          </p:cNvPr>
          <p:cNvPicPr>
            <a:picLocks noChangeAspect="1"/>
          </p:cNvPicPr>
          <p:nvPr/>
        </p:nvPicPr>
        <p:blipFill rotWithShape="1">
          <a:blip r:embed="rId2"/>
          <a:srcRect b="11774"/>
          <a:stretch/>
        </p:blipFill>
        <p:spPr>
          <a:xfrm>
            <a:off x="0" y="1395585"/>
            <a:ext cx="12192000" cy="5532754"/>
          </a:xfrm>
          <a:prstGeom prst="rect">
            <a:avLst/>
          </a:prstGeom>
          <a:ln>
            <a:noFill/>
          </a:ln>
          <a:effectLst>
            <a:outerShdw blurRad="190500" algn="tl" rotWithShape="0">
              <a:srgbClr val="000000">
                <a:alpha val="70000"/>
              </a:srgbClr>
            </a:outerShdw>
          </a:effectLst>
        </p:spPr>
      </p:pic>
      <p:sp>
        <p:nvSpPr>
          <p:cNvPr id="35" name="Title 1">
            <a:extLst>
              <a:ext uri="{FF2B5EF4-FFF2-40B4-BE49-F238E27FC236}">
                <a16:creationId xmlns:a16="http://schemas.microsoft.com/office/drawing/2014/main" id="{855851AD-D99A-4BC7-8F9B-FC8394F43B38}"/>
              </a:ext>
            </a:extLst>
          </p:cNvPr>
          <p:cNvSpPr>
            <a:spLocks noGrp="1"/>
          </p:cNvSpPr>
          <p:nvPr>
            <p:ph type="title"/>
          </p:nvPr>
        </p:nvSpPr>
        <p:spPr>
          <a:xfrm>
            <a:off x="1653580" y="171695"/>
            <a:ext cx="8884840" cy="1109185"/>
          </a:xfrm>
        </p:spPr>
        <p:txBody>
          <a:bodyPr>
            <a:normAutofit fontScale="90000"/>
          </a:bodyPr>
          <a:lstStyle/>
          <a:p>
            <a:r>
              <a:rPr lang="en-US" sz="4400" dirty="0">
                <a:effectLst>
                  <a:outerShdw blurRad="38100" dist="38100" dir="2700000" algn="tl">
                    <a:srgbClr val="000000">
                      <a:alpha val="43137"/>
                    </a:srgbClr>
                  </a:outerShdw>
                </a:effectLst>
              </a:rPr>
              <a:t>LOAN ACCEPT/REJECT/NEGOTIATE</a:t>
            </a:r>
          </a:p>
        </p:txBody>
      </p:sp>
      <p:pic>
        <p:nvPicPr>
          <p:cNvPr id="37" name="Picture 36" descr="Chart, scatter chart, bubble chart&#10;&#10;Description automatically generated">
            <a:extLst>
              <a:ext uri="{FF2B5EF4-FFF2-40B4-BE49-F238E27FC236}">
                <a16:creationId xmlns:a16="http://schemas.microsoft.com/office/drawing/2014/main" id="{9D920932-BA1A-4A3B-9870-74FEBD8D062A}"/>
              </a:ext>
            </a:extLst>
          </p:cNvPr>
          <p:cNvPicPr>
            <a:picLocks noChangeAspect="1"/>
          </p:cNvPicPr>
          <p:nvPr/>
        </p:nvPicPr>
        <p:blipFill rotWithShape="1">
          <a:blip r:embed="rId3"/>
          <a:srcRect l="43505" t="41275" r="43340" b="38382"/>
          <a:stretch/>
        </p:blipFill>
        <p:spPr>
          <a:xfrm>
            <a:off x="173859" y="117869"/>
            <a:ext cx="1479721" cy="1287230"/>
          </a:xfrm>
          <a:prstGeom prst="ellipse">
            <a:avLst/>
          </a:prstGeom>
          <a:ln>
            <a:noFill/>
          </a:ln>
          <a:effectLst>
            <a:softEdge rad="112500"/>
          </a:effectLst>
        </p:spPr>
      </p:pic>
    </p:spTree>
    <p:extLst>
      <p:ext uri="{BB962C8B-B14F-4D97-AF65-F5344CB8AC3E}">
        <p14:creationId xmlns:p14="http://schemas.microsoft.com/office/powerpoint/2010/main" val="154636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BD554711-ED67-4076-BA4F-CF184DDBB1B0}"/>
              </a:ext>
            </a:extLst>
          </p:cNvPr>
          <p:cNvPicPr>
            <a:picLocks noChangeAspect="1"/>
          </p:cNvPicPr>
          <p:nvPr/>
        </p:nvPicPr>
        <p:blipFill>
          <a:blip r:embed="rId2"/>
          <a:stretch>
            <a:fillRect/>
          </a:stretch>
        </p:blipFill>
        <p:spPr>
          <a:xfrm>
            <a:off x="0" y="1111348"/>
            <a:ext cx="12192000" cy="5746652"/>
          </a:xfrm>
          <a:prstGeom prst="rect">
            <a:avLst/>
          </a:prstGeom>
          <a:ln>
            <a:noFill/>
          </a:ln>
          <a:effectLst>
            <a:outerShdw blurRad="190500" algn="tl" rotWithShape="0">
              <a:srgbClr val="000000">
                <a:alpha val="70000"/>
              </a:srgbClr>
            </a:outerShdw>
          </a:effectLst>
        </p:spPr>
      </p:pic>
      <p:sp>
        <p:nvSpPr>
          <p:cNvPr id="19" name="Title 1">
            <a:extLst>
              <a:ext uri="{FF2B5EF4-FFF2-40B4-BE49-F238E27FC236}">
                <a16:creationId xmlns:a16="http://schemas.microsoft.com/office/drawing/2014/main" id="{70B3905D-64DE-4B28-9776-3EDD7DE53753}"/>
              </a:ext>
            </a:extLst>
          </p:cNvPr>
          <p:cNvSpPr>
            <a:spLocks noGrp="1"/>
          </p:cNvSpPr>
          <p:nvPr>
            <p:ph type="title"/>
          </p:nvPr>
        </p:nvSpPr>
        <p:spPr>
          <a:xfrm>
            <a:off x="1470700" y="-6350"/>
            <a:ext cx="8884840" cy="1109185"/>
          </a:xfrm>
        </p:spPr>
        <p:txBody>
          <a:bodyPr>
            <a:normAutofit/>
          </a:bodyPr>
          <a:lstStyle/>
          <a:p>
            <a:r>
              <a:rPr lang="en-US" sz="4400" dirty="0">
                <a:effectLst>
                  <a:outerShdw blurRad="38100" dist="38100" dir="2700000" algn="tl">
                    <a:srgbClr val="000000">
                      <a:alpha val="43137"/>
                    </a:srgbClr>
                  </a:outerShdw>
                </a:effectLst>
              </a:rPr>
              <a:t>LOAN HISTORY</a:t>
            </a:r>
          </a:p>
        </p:txBody>
      </p:sp>
      <p:pic>
        <p:nvPicPr>
          <p:cNvPr id="20" name="Picture 19" descr="Chart, scatter chart, bubble chart&#10;&#10;Description automatically generated">
            <a:extLst>
              <a:ext uri="{FF2B5EF4-FFF2-40B4-BE49-F238E27FC236}">
                <a16:creationId xmlns:a16="http://schemas.microsoft.com/office/drawing/2014/main" id="{94B0B631-76D1-4071-AE47-0C862E3B297E}"/>
              </a:ext>
            </a:extLst>
          </p:cNvPr>
          <p:cNvPicPr>
            <a:picLocks noChangeAspect="1"/>
          </p:cNvPicPr>
          <p:nvPr/>
        </p:nvPicPr>
        <p:blipFill rotWithShape="1">
          <a:blip r:embed="rId3"/>
          <a:srcRect l="43505" t="41275" r="43340" b="38382"/>
          <a:stretch/>
        </p:blipFill>
        <p:spPr>
          <a:xfrm>
            <a:off x="2115201" y="-6350"/>
            <a:ext cx="1479721" cy="1287230"/>
          </a:xfrm>
          <a:prstGeom prst="ellipse">
            <a:avLst/>
          </a:prstGeom>
          <a:ln>
            <a:noFill/>
          </a:ln>
          <a:effectLst>
            <a:softEdge rad="112500"/>
          </a:effectLst>
        </p:spPr>
      </p:pic>
    </p:spTree>
    <p:extLst>
      <p:ext uri="{BB962C8B-B14F-4D97-AF65-F5344CB8AC3E}">
        <p14:creationId xmlns:p14="http://schemas.microsoft.com/office/powerpoint/2010/main" val="195789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994031" y="136525"/>
            <a:ext cx="7572962" cy="1116137"/>
          </a:xfrm>
        </p:spPr>
        <p:txBody>
          <a:bodyPr>
            <a:normAutofit/>
          </a:bodyPr>
          <a:lstStyle/>
          <a:p>
            <a:r>
              <a:rPr lang="en-US" sz="4400" b="1" dirty="0">
                <a:effectLst>
                  <a:outerShdw blurRad="38100" dist="38100" dir="2700000" algn="tl">
                    <a:srgbClr val="000000">
                      <a:alpha val="43137"/>
                    </a:srgbClr>
                  </a:outerShdw>
                </a:effectLst>
              </a:rPr>
              <a:t>HITAYA HEALTHCARE</a:t>
            </a:r>
            <a:endParaRPr lang="en-US" sz="44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16</a:t>
            </a:fld>
            <a:endParaRPr lang="en-US" dirty="0"/>
          </a:p>
        </p:txBody>
      </p:sp>
      <p:pic>
        <p:nvPicPr>
          <p:cNvPr id="7" name="Picture 6" descr="Chart, scatter chart, bubble chart&#10;&#10;Description automatically generated">
            <a:extLst>
              <a:ext uri="{FF2B5EF4-FFF2-40B4-BE49-F238E27FC236}">
                <a16:creationId xmlns:a16="http://schemas.microsoft.com/office/drawing/2014/main" id="{56AE962B-119E-4C3D-9DDD-577A68CC21F7}"/>
              </a:ext>
            </a:extLst>
          </p:cNvPr>
          <p:cNvPicPr>
            <a:picLocks noChangeAspect="1"/>
          </p:cNvPicPr>
          <p:nvPr/>
        </p:nvPicPr>
        <p:blipFill rotWithShape="1">
          <a:blip r:embed="rId2"/>
          <a:srcRect l="43505" t="41275" r="43340" b="38382"/>
          <a:stretch/>
        </p:blipFill>
        <p:spPr>
          <a:xfrm>
            <a:off x="10712278" y="268410"/>
            <a:ext cx="1479721" cy="1287230"/>
          </a:xfrm>
          <a:prstGeom prst="rect">
            <a:avLst/>
          </a:prstGeom>
        </p:spPr>
      </p:pic>
      <p:sp>
        <p:nvSpPr>
          <p:cNvPr id="13" name="Text Placeholder 2">
            <a:extLst>
              <a:ext uri="{FF2B5EF4-FFF2-40B4-BE49-F238E27FC236}">
                <a16:creationId xmlns:a16="http://schemas.microsoft.com/office/drawing/2014/main" id="{CFE7BFA7-5390-4E67-916C-B4BF4DE0ADE3}"/>
              </a:ext>
            </a:extLst>
          </p:cNvPr>
          <p:cNvSpPr txBox="1">
            <a:spLocks/>
          </p:cNvSpPr>
          <p:nvPr/>
        </p:nvSpPr>
        <p:spPr>
          <a:xfrm>
            <a:off x="4473526" y="1856301"/>
            <a:ext cx="7718474" cy="436161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ü"/>
            </a:pPr>
            <a:r>
              <a:rPr lang="en-US" sz="2000" dirty="0">
                <a:solidFill>
                  <a:schemeClr val="tx1"/>
                </a:solidFill>
              </a:rPr>
              <a:t>A user can perform initial Diagnosis based on their reports.</a:t>
            </a:r>
          </a:p>
          <a:p>
            <a:pPr marL="285750" indent="-285750">
              <a:buFont typeface="Wingdings" panose="05000000000000000000" pitchFamily="2" charset="2"/>
              <a:buChar char="ü"/>
            </a:pPr>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A User can book doctor Appointment.</a:t>
            </a:r>
          </a:p>
          <a:p>
            <a:pPr marL="285750" indent="-285750">
              <a:buFont typeface="Wingdings" panose="05000000000000000000" pitchFamily="2" charset="2"/>
              <a:buChar char="ü"/>
            </a:pPr>
            <a:endParaRPr lang="en-US" sz="2000" dirty="0">
              <a:solidFill>
                <a:schemeClr val="tx1"/>
              </a:solidFill>
            </a:endParaRPr>
          </a:p>
          <a:p>
            <a:pPr marL="285750" indent="-285750">
              <a:buFont typeface="Wingdings" panose="05000000000000000000" pitchFamily="2" charset="2"/>
              <a:buChar char="ü"/>
            </a:pPr>
            <a:r>
              <a:rPr lang="en-US" sz="2000" dirty="0">
                <a:solidFill>
                  <a:schemeClr val="tx1"/>
                </a:solidFill>
              </a:rPr>
              <a:t>All Health Data will be stored in blockchain thus ensuring security</a:t>
            </a:r>
          </a:p>
          <a:p>
            <a:endParaRPr lang="en-US" sz="2000" dirty="0">
              <a:solidFill>
                <a:schemeClr val="tx1"/>
              </a:solidFill>
            </a:endParaRPr>
          </a:p>
          <a:p>
            <a:endParaRPr lang="en-US" sz="2000" dirty="0">
              <a:solidFill>
                <a:schemeClr val="tx1"/>
              </a:solidFill>
            </a:endParaRPr>
          </a:p>
          <a:p>
            <a:r>
              <a:rPr lang="en-US" sz="2000" dirty="0">
                <a:solidFill>
                  <a:schemeClr val="tx1"/>
                </a:solidFill>
              </a:rPr>
              <a:t>.</a:t>
            </a:r>
          </a:p>
        </p:txBody>
      </p:sp>
    </p:spTree>
    <p:extLst>
      <p:ext uri="{BB962C8B-B14F-4D97-AF65-F5344CB8AC3E}">
        <p14:creationId xmlns:p14="http://schemas.microsoft.com/office/powerpoint/2010/main" val="420072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0B3905D-64DE-4B28-9776-3EDD7DE53753}"/>
              </a:ext>
            </a:extLst>
          </p:cNvPr>
          <p:cNvSpPr>
            <a:spLocks noGrp="1"/>
          </p:cNvSpPr>
          <p:nvPr>
            <p:ph type="title"/>
          </p:nvPr>
        </p:nvSpPr>
        <p:spPr>
          <a:xfrm>
            <a:off x="1470700" y="-6350"/>
            <a:ext cx="9098468" cy="1109185"/>
          </a:xfrm>
        </p:spPr>
        <p:txBody>
          <a:bodyPr>
            <a:normAutofit/>
          </a:bodyPr>
          <a:lstStyle/>
          <a:p>
            <a:r>
              <a:rPr lang="en-US" sz="4400" dirty="0">
                <a:effectLst>
                  <a:outerShdw blurRad="38100" dist="38100" dir="2700000" algn="tl">
                    <a:srgbClr val="000000">
                      <a:alpha val="43137"/>
                    </a:srgbClr>
                  </a:outerShdw>
                </a:effectLst>
              </a:rPr>
              <a:t>Hat ai healthcare</a:t>
            </a:r>
          </a:p>
        </p:txBody>
      </p:sp>
      <p:pic>
        <p:nvPicPr>
          <p:cNvPr id="20" name="Picture 19" descr="Chart, scatter chart, bubble chart&#10;&#10;Description automatically generated">
            <a:extLst>
              <a:ext uri="{FF2B5EF4-FFF2-40B4-BE49-F238E27FC236}">
                <a16:creationId xmlns:a16="http://schemas.microsoft.com/office/drawing/2014/main" id="{94B0B631-76D1-4071-AE47-0C862E3B297E}"/>
              </a:ext>
            </a:extLst>
          </p:cNvPr>
          <p:cNvPicPr>
            <a:picLocks noChangeAspect="1"/>
          </p:cNvPicPr>
          <p:nvPr/>
        </p:nvPicPr>
        <p:blipFill rotWithShape="1">
          <a:blip r:embed="rId2"/>
          <a:srcRect l="43505" t="41275" r="43340" b="38382"/>
          <a:stretch/>
        </p:blipFill>
        <p:spPr>
          <a:xfrm>
            <a:off x="1622832" y="-86319"/>
            <a:ext cx="1479721" cy="1287230"/>
          </a:xfrm>
          <a:prstGeom prst="ellipse">
            <a:avLst/>
          </a:prstGeom>
          <a:ln>
            <a:noFill/>
          </a:ln>
          <a:effectLst>
            <a:softEdge rad="112500"/>
          </a:effectLst>
        </p:spPr>
      </p:pic>
      <p:pic>
        <p:nvPicPr>
          <p:cNvPr id="4" name="Picture 3" descr="Graphical user interface, application&#10;&#10;Description automatically generated">
            <a:extLst>
              <a:ext uri="{FF2B5EF4-FFF2-40B4-BE49-F238E27FC236}">
                <a16:creationId xmlns:a16="http://schemas.microsoft.com/office/drawing/2014/main" id="{3FD89B24-5736-483C-8F5A-C7DD2DCDC0D5}"/>
              </a:ext>
            </a:extLst>
          </p:cNvPr>
          <p:cNvPicPr>
            <a:picLocks noChangeAspect="1"/>
          </p:cNvPicPr>
          <p:nvPr/>
        </p:nvPicPr>
        <p:blipFill rotWithShape="1">
          <a:blip r:embed="rId3"/>
          <a:srcRect b="5414"/>
          <a:stretch/>
        </p:blipFill>
        <p:spPr>
          <a:xfrm>
            <a:off x="0" y="1280880"/>
            <a:ext cx="12192000" cy="55771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889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75980"/>
            <a:ext cx="10515600" cy="1325563"/>
          </a:xfrm>
        </p:spPr>
        <p:txBody>
          <a:bodyPr/>
          <a:lstStyle/>
          <a:p>
            <a:r>
              <a:rPr lang="en-US" dirty="0"/>
              <a:t>TECHNOLOGIES USED IN THE APPLICATION</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2319088906"/>
              </p:ext>
            </p:extLst>
          </p:nvPr>
        </p:nvGraphicFramePr>
        <p:xfrm>
          <a:off x="838200" y="901554"/>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9" name="Picture 8" descr="Chart&#10;&#10;Description automatically generated">
            <a:extLst>
              <a:ext uri="{FF2B5EF4-FFF2-40B4-BE49-F238E27FC236}">
                <a16:creationId xmlns:a16="http://schemas.microsoft.com/office/drawing/2014/main" id="{D485AD07-7672-4534-973C-FFD0D369C05D}"/>
              </a:ext>
            </a:extLst>
          </p:cNvPr>
          <p:cNvPicPr>
            <a:picLocks noChangeAspect="1"/>
          </p:cNvPicPr>
          <p:nvPr/>
        </p:nvPicPr>
        <p:blipFill>
          <a:blip r:embed="rId7"/>
          <a:stretch>
            <a:fillRect/>
          </a:stretch>
        </p:blipFill>
        <p:spPr>
          <a:xfrm>
            <a:off x="4380965" y="4809259"/>
            <a:ext cx="3430070" cy="1205424"/>
          </a:xfrm>
          <a:prstGeom prst="rect">
            <a:avLst/>
          </a:prstGeom>
        </p:spPr>
      </p:pic>
      <p:pic>
        <p:nvPicPr>
          <p:cNvPr id="11" name="Picture 10" descr="Chart, funnel chart&#10;&#10;Description automatically generated">
            <a:extLst>
              <a:ext uri="{FF2B5EF4-FFF2-40B4-BE49-F238E27FC236}">
                <a16:creationId xmlns:a16="http://schemas.microsoft.com/office/drawing/2014/main" id="{73E93C87-FCD8-4E45-AED2-15CE4B65A41F}"/>
              </a:ext>
            </a:extLst>
          </p:cNvPr>
          <p:cNvPicPr>
            <a:picLocks noChangeAspect="1"/>
          </p:cNvPicPr>
          <p:nvPr/>
        </p:nvPicPr>
        <p:blipFill>
          <a:blip r:embed="rId8"/>
          <a:stretch>
            <a:fillRect/>
          </a:stretch>
        </p:blipFill>
        <p:spPr>
          <a:xfrm>
            <a:off x="1316498" y="5660027"/>
            <a:ext cx="2551527" cy="1197973"/>
          </a:xfrm>
          <a:prstGeom prst="rect">
            <a:avLst/>
          </a:prstGeom>
        </p:spPr>
      </p:pic>
      <p:pic>
        <p:nvPicPr>
          <p:cNvPr id="15" name="Picture 14" descr="A red and white flag&#10;&#10;Description automatically generated with low confidence">
            <a:extLst>
              <a:ext uri="{FF2B5EF4-FFF2-40B4-BE49-F238E27FC236}">
                <a16:creationId xmlns:a16="http://schemas.microsoft.com/office/drawing/2014/main" id="{4DFC3B07-82C8-4FD6-AD44-9548C80DC4FF}"/>
              </a:ext>
            </a:extLst>
          </p:cNvPr>
          <p:cNvPicPr>
            <a:picLocks noChangeAspect="1"/>
          </p:cNvPicPr>
          <p:nvPr/>
        </p:nvPicPr>
        <p:blipFill>
          <a:blip r:embed="rId9"/>
          <a:stretch>
            <a:fillRect/>
          </a:stretch>
        </p:blipFill>
        <p:spPr>
          <a:xfrm>
            <a:off x="1966544" y="4424859"/>
            <a:ext cx="1251437" cy="1326064"/>
          </a:xfrm>
          <a:prstGeom prst="rect">
            <a:avLst/>
          </a:prstGeom>
        </p:spPr>
      </p:pic>
      <p:pic>
        <p:nvPicPr>
          <p:cNvPr id="17" name="Picture 16" descr="Shape, arrow&#10;&#10;Description automatically generated">
            <a:extLst>
              <a:ext uri="{FF2B5EF4-FFF2-40B4-BE49-F238E27FC236}">
                <a16:creationId xmlns:a16="http://schemas.microsoft.com/office/drawing/2014/main" id="{57F9AC08-0E0F-4D4E-AC3E-74C14735B596}"/>
              </a:ext>
            </a:extLst>
          </p:cNvPr>
          <p:cNvPicPr>
            <a:picLocks noChangeAspect="1"/>
          </p:cNvPicPr>
          <p:nvPr/>
        </p:nvPicPr>
        <p:blipFill>
          <a:blip r:embed="rId10"/>
          <a:stretch>
            <a:fillRect/>
          </a:stretch>
        </p:blipFill>
        <p:spPr>
          <a:xfrm>
            <a:off x="8127027" y="4625678"/>
            <a:ext cx="2945716" cy="1730672"/>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874700" y="1901617"/>
            <a:ext cx="6696075" cy="1909763"/>
          </a:xfrm>
        </p:spPr>
        <p:txBody>
          <a:bodyPr>
            <a:normAutofit/>
          </a:bodyPr>
          <a:lstStyle/>
          <a:p>
            <a:r>
              <a:rPr lang="en-US" sz="4400" dirty="0">
                <a:effectLst>
                  <a:outerShdw blurRad="38100" dist="38100" dir="2700000" algn="tl">
                    <a:srgbClr val="000000">
                      <a:alpha val="43137"/>
                    </a:srgbClr>
                  </a:outerShdw>
                </a:effectLst>
              </a:rPr>
              <a:t>FUTURE SCOPE .​</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19</a:t>
            </a:fld>
            <a:endParaRPr lang="en-US" dirty="0"/>
          </a:p>
        </p:txBody>
      </p:sp>
      <p:pic>
        <p:nvPicPr>
          <p:cNvPr id="7" name="Picture 6" descr="Chart, scatter chart, bubble chart&#10;&#10;Description automatically generated">
            <a:extLst>
              <a:ext uri="{FF2B5EF4-FFF2-40B4-BE49-F238E27FC236}">
                <a16:creationId xmlns:a16="http://schemas.microsoft.com/office/drawing/2014/main" id="{56AE962B-119E-4C3D-9DDD-577A68CC21F7}"/>
              </a:ext>
            </a:extLst>
          </p:cNvPr>
          <p:cNvPicPr>
            <a:picLocks noChangeAspect="1"/>
          </p:cNvPicPr>
          <p:nvPr/>
        </p:nvPicPr>
        <p:blipFill rotWithShape="1">
          <a:blip r:embed="rId2"/>
          <a:srcRect l="43505" t="41275" r="43340" b="38382"/>
          <a:stretch/>
        </p:blipFill>
        <p:spPr>
          <a:xfrm>
            <a:off x="9016829" y="2870932"/>
            <a:ext cx="1283042" cy="1116136"/>
          </a:xfrm>
          <a:prstGeom prst="rect">
            <a:avLst/>
          </a:prstGeom>
        </p:spPr>
      </p:pic>
    </p:spTree>
    <p:extLst>
      <p:ext uri="{BB962C8B-B14F-4D97-AF65-F5344CB8AC3E}">
        <p14:creationId xmlns:p14="http://schemas.microsoft.com/office/powerpoint/2010/main" val="234539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605522" y="5688177"/>
            <a:ext cx="4188211" cy="850735"/>
          </a:xfrm>
        </p:spPr>
        <p:txBody>
          <a:bodyPr>
            <a:normAutofit/>
          </a:bodyPr>
          <a:lstStyle/>
          <a:p>
            <a:r>
              <a:rPr lang="en-US" sz="4800" dirty="0">
                <a:effectLst>
                  <a:outerShdw blurRad="38100" dist="38100" dir="2700000" algn="tl">
                    <a:srgbClr val="000000">
                      <a:alpha val="43137"/>
                    </a:srgbClr>
                  </a:outerShdw>
                </a:effectLst>
              </a:rPr>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377769" y="1644522"/>
            <a:ext cx="5102680" cy="1010842"/>
          </a:xfrm>
        </p:spPr>
        <p:txBody>
          <a:bodyPr>
            <a:normAutofit/>
          </a:bodyPr>
          <a:lstStyle/>
          <a:p>
            <a:r>
              <a:rPr lang="en-US" sz="1600" dirty="0"/>
              <a:t>Introduction</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713558"/>
            <a:ext cx="5102680" cy="1010842"/>
          </a:xfrm>
        </p:spPr>
        <p:txBody>
          <a:bodyPr>
            <a:normAutofit/>
          </a:bodyPr>
          <a:lstStyle/>
          <a:p>
            <a:pPr>
              <a:lnSpc>
                <a:spcPct val="90000"/>
              </a:lnSpc>
            </a:pPr>
            <a:r>
              <a:rPr lang="en-US" sz="1600" dirty="0"/>
              <a:t>Primary Goals Of The Application</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142" y="3813588"/>
            <a:ext cx="5102680" cy="1010842"/>
          </a:xfrm>
        </p:spPr>
        <p:txBody>
          <a:bodyPr>
            <a:normAutofit/>
          </a:bodyPr>
          <a:lstStyle/>
          <a:p>
            <a:pPr>
              <a:lnSpc>
                <a:spcPct val="90000"/>
              </a:lnSpc>
            </a:pPr>
            <a:r>
              <a:rPr lang="en-US" sz="1400" dirty="0"/>
              <a:t>Technology Used</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096000" y="4912830"/>
            <a:ext cx="5102680" cy="1010842"/>
          </a:xfrm>
        </p:spPr>
        <p:txBody>
          <a:bodyPr>
            <a:normAutofit/>
          </a:bodyPr>
          <a:lstStyle/>
          <a:p>
            <a:pPr>
              <a:lnSpc>
                <a:spcPct val="90000"/>
              </a:lnSpc>
            </a:pPr>
            <a:r>
              <a:rPr lang="en-US" sz="1400" dirty="0"/>
              <a:t>Future Scope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216550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302"/>
            <a:ext cx="8421688" cy="1325563"/>
          </a:xfrm>
        </p:spPr>
        <p:txBody>
          <a:bodyPr>
            <a:normAutofit/>
          </a:bodyPr>
          <a:lstStyle/>
          <a:p>
            <a:r>
              <a:rPr lang="en-US" sz="4400" dirty="0">
                <a:effectLst>
                  <a:outerShdw blurRad="38100" dist="38100" dir="2700000" algn="tl">
                    <a:srgbClr val="000000">
                      <a:alpha val="43137"/>
                    </a:srgbClr>
                  </a:outerShdw>
                </a:effectLst>
              </a:rPr>
              <a:t>IMPLEMENTING NFTs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195643" y="3377116"/>
            <a:ext cx="2882475" cy="823912"/>
          </a:xfrm>
        </p:spPr>
        <p:txBody>
          <a:bodyPr/>
          <a:lstStyle/>
          <a:p>
            <a:r>
              <a:rPr lang="en-US" dirty="0"/>
              <a:t>NFTs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95642" y="4358483"/>
            <a:ext cx="2882475" cy="1997867"/>
          </a:xfrm>
        </p:spPr>
        <p:txBody>
          <a:bodyPr>
            <a:normAutofit lnSpcReduction="10000"/>
          </a:bodyPr>
          <a:lstStyle/>
          <a:p>
            <a:r>
              <a:rPr lang="en-US" dirty="0"/>
              <a:t>Employee Admin can transfer NFTs to employees based on Weekly / Monthly / Yearly performance.​</a:t>
            </a:r>
          </a:p>
          <a:p>
            <a:endParaRPr lang="en-US" dirty="0"/>
          </a:p>
          <a:p>
            <a:r>
              <a:rPr lang="en-US" dirty="0"/>
              <a:t>Users can sell / auction this Tokens on HAT exchange with other users.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13" name="Picture 12">
            <a:extLst>
              <a:ext uri="{FF2B5EF4-FFF2-40B4-BE49-F238E27FC236}">
                <a16:creationId xmlns:a16="http://schemas.microsoft.com/office/drawing/2014/main" id="{52014CBD-EB23-4F4B-B0D1-488AF37276DC}"/>
              </a:ext>
            </a:extLst>
          </p:cNvPr>
          <p:cNvPicPr>
            <a:picLocks noChangeAspect="1"/>
          </p:cNvPicPr>
          <p:nvPr/>
        </p:nvPicPr>
        <p:blipFill rotWithShape="1">
          <a:blip r:embed="rId2"/>
          <a:srcRect l="15462" t="1692" r="17118" b="13453"/>
          <a:stretch/>
        </p:blipFill>
        <p:spPr>
          <a:xfrm>
            <a:off x="3248361" y="1325865"/>
            <a:ext cx="8219739" cy="4838599"/>
          </a:xfrm>
          <a:prstGeom prst="rect">
            <a:avLst/>
          </a:prstGeom>
        </p:spPr>
      </p:pic>
    </p:spTree>
    <p:extLst>
      <p:ext uri="{BB962C8B-B14F-4D97-AF65-F5344CB8AC3E}">
        <p14:creationId xmlns:p14="http://schemas.microsoft.com/office/powerpoint/2010/main" val="307224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Thanks for conducting this hackathon, It was a wonderful learning experience in the field of blockchain and all the issues ALGORAND solves.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054725" y="321141"/>
            <a:ext cx="5111750" cy="1204912"/>
          </a:xfrm>
        </p:spPr>
        <p:txBody>
          <a:bodyPr>
            <a:normAutofit fontScale="90000"/>
          </a:bodyPr>
          <a:lstStyle/>
          <a:p>
            <a:r>
              <a:rPr lang="en-US" sz="6000" dirty="0">
                <a:effectLst>
                  <a:outerShdw blurRad="38100" dist="38100" dir="2700000" algn="tl">
                    <a:srgbClr val="000000">
                      <a:alpha val="43137"/>
                    </a:srgbClr>
                  </a:outerShdw>
                </a:effectLst>
              </a:rPr>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684542" y="1659988"/>
            <a:ext cx="7507457" cy="5198012"/>
          </a:xfrm>
        </p:spPr>
        <p:txBody>
          <a:bodyPr>
            <a:normAutofit fontScale="70000" lnSpcReduction="20000"/>
          </a:bodyPr>
          <a:lstStyle/>
          <a:p>
            <a:pPr algn="ctr"/>
            <a:r>
              <a:rPr lang="en-US" sz="2100" dirty="0"/>
              <a:t>Hitaya DApp is derived from a Sanskrit word which means Welfare.​ </a:t>
            </a:r>
          </a:p>
          <a:p>
            <a:endParaRPr lang="en-US" sz="2100" dirty="0"/>
          </a:p>
          <a:p>
            <a:pPr algn="ctr"/>
            <a:r>
              <a:rPr lang="en-US" sz="2100" dirty="0"/>
              <a:t>Hitaya DApp primary focus is to enable users belonging to an organization to transfer tokens or (HAT Tokens) which will be widely accepted in the organization as a form of coupons/currency in organization canteen, gyms or malls, or users can transfer this tokens among its peers or swap it with other tokens or currency, save contacts in blockchain, and view income/expenditure in a dashboard.</a:t>
            </a:r>
          </a:p>
          <a:p>
            <a:pPr algn="ctr"/>
            <a:endParaRPr lang="en-US" sz="2100" dirty="0"/>
          </a:p>
          <a:p>
            <a:pPr algn="ctr"/>
            <a:r>
              <a:rPr lang="en-US" sz="2100" dirty="0"/>
              <a:t>It can also be used to get soft loans from other peers belonging to the same organization.</a:t>
            </a:r>
          </a:p>
          <a:p>
            <a:pPr algn="ctr"/>
            <a:endParaRPr lang="en-US" sz="2100" dirty="0"/>
          </a:p>
          <a:p>
            <a:pPr algn="ctr"/>
            <a:r>
              <a:rPr lang="en-US" sz="2100" dirty="0"/>
              <a:t>Employee can do monthly health diagnosis, doctor appointment using Advance AI/ML HealthCare ML Models</a:t>
            </a:r>
          </a:p>
          <a:p>
            <a:pPr algn="ctr"/>
            <a:endParaRPr lang="en-US" sz="2100" dirty="0"/>
          </a:p>
          <a:p>
            <a:pPr algn="ctr"/>
            <a:r>
              <a:rPr lang="en-US" sz="2100" dirty="0"/>
              <a:t>Application Can be widely Divided into </a:t>
            </a:r>
          </a:p>
          <a:p>
            <a:pPr marL="342900" indent="-342900" algn="ctr">
              <a:buFont typeface="Wingdings" panose="05000000000000000000" pitchFamily="2" charset="2"/>
              <a:buChar char="Ø"/>
            </a:pPr>
            <a:r>
              <a:rPr lang="en-US" sz="2100" dirty="0"/>
              <a:t>Hitaya Wallet</a:t>
            </a:r>
          </a:p>
          <a:p>
            <a:pPr marL="342900" indent="-342900" algn="ctr">
              <a:buFont typeface="Wingdings" panose="05000000000000000000" pitchFamily="2" charset="2"/>
              <a:buChar char="Ø"/>
            </a:pPr>
            <a:r>
              <a:rPr lang="en-US" sz="2100" dirty="0"/>
              <a:t>Hitaya Finance</a:t>
            </a:r>
          </a:p>
          <a:p>
            <a:pPr marL="342900" indent="-342900" algn="ctr">
              <a:buFont typeface="Wingdings" panose="05000000000000000000" pitchFamily="2" charset="2"/>
              <a:buChar char="Ø"/>
            </a:pPr>
            <a:r>
              <a:rPr lang="en-US" sz="2100" dirty="0"/>
              <a:t>Hitaya HealthCare</a:t>
            </a:r>
          </a:p>
          <a:p>
            <a:pPr algn="ctr"/>
            <a:br>
              <a:rPr lang="en-US" sz="1600" dirty="0"/>
            </a:br>
            <a:endParaRPr lang="en-US" sz="16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5" name="Picture 4" descr="Chart, scatter chart, bubble chart&#10;&#10;Description automatically generated">
            <a:extLst>
              <a:ext uri="{FF2B5EF4-FFF2-40B4-BE49-F238E27FC236}">
                <a16:creationId xmlns:a16="http://schemas.microsoft.com/office/drawing/2014/main" id="{DA6216AA-CC0D-4B7E-8C11-E2F6FD82E257}"/>
              </a:ext>
            </a:extLst>
          </p:cNvPr>
          <p:cNvPicPr>
            <a:picLocks noChangeAspect="1"/>
          </p:cNvPicPr>
          <p:nvPr/>
        </p:nvPicPr>
        <p:blipFill rotWithShape="1">
          <a:blip r:embed="rId2"/>
          <a:srcRect l="45981" t="41275" r="46102" b="41155"/>
          <a:stretch/>
        </p:blipFill>
        <p:spPr>
          <a:xfrm>
            <a:off x="4408659" y="455076"/>
            <a:ext cx="965200" cy="1204912"/>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10" name="Picture 9" descr="Diagram&#10;&#10;Description automatically generated with medium confidence">
            <a:extLst>
              <a:ext uri="{FF2B5EF4-FFF2-40B4-BE49-F238E27FC236}">
                <a16:creationId xmlns:a16="http://schemas.microsoft.com/office/drawing/2014/main" id="{F9FD50C2-391B-4D90-A4D1-B1AF8932FC0F}"/>
              </a:ext>
            </a:extLst>
          </p:cNvPr>
          <p:cNvPicPr>
            <a:picLocks noChangeAspect="1"/>
          </p:cNvPicPr>
          <p:nvPr/>
        </p:nvPicPr>
        <p:blipFill>
          <a:blip r:embed="rId2"/>
          <a:stretch>
            <a:fillRect/>
          </a:stretch>
        </p:blipFill>
        <p:spPr>
          <a:xfrm>
            <a:off x="0" y="0"/>
            <a:ext cx="12184231" cy="6858000"/>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4" name="Picture 3" descr="A picture containing graphical user interface&#10;&#10;Description automatically generated">
            <a:extLst>
              <a:ext uri="{FF2B5EF4-FFF2-40B4-BE49-F238E27FC236}">
                <a16:creationId xmlns:a16="http://schemas.microsoft.com/office/drawing/2014/main" id="{0C97C833-FA14-4CDB-A099-882248BED17E}"/>
              </a:ext>
            </a:extLst>
          </p:cNvPr>
          <p:cNvPicPr>
            <a:picLocks noChangeAspect="1"/>
          </p:cNvPicPr>
          <p:nvPr/>
        </p:nvPicPr>
        <p:blipFill>
          <a:blip r:embed="rId2"/>
          <a:stretch>
            <a:fillRect/>
          </a:stretch>
        </p:blipFill>
        <p:spPr>
          <a:xfrm>
            <a:off x="0" y="-795"/>
            <a:ext cx="12192000" cy="6858795"/>
          </a:xfrm>
          <a:prstGeom prst="rect">
            <a:avLst/>
          </a:prstGeom>
        </p:spPr>
      </p:pic>
    </p:spTree>
    <p:extLst>
      <p:ext uri="{BB962C8B-B14F-4D97-AF65-F5344CB8AC3E}">
        <p14:creationId xmlns:p14="http://schemas.microsoft.com/office/powerpoint/2010/main" val="2334516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028792" y="5151438"/>
            <a:ext cx="5111750" cy="1204912"/>
          </a:xfrm>
        </p:spPr>
        <p:txBody>
          <a:bodyPr anchor="b">
            <a:normAutofit/>
          </a:bodyPr>
          <a:lstStyle/>
          <a:p>
            <a:r>
              <a:rPr lang="en-US" sz="7200" dirty="0">
                <a:effectLst>
                  <a:outerShdw blurRad="38100" dist="38100" dir="2700000" algn="tl">
                    <a:srgbClr val="000000">
                      <a:alpha val="43137"/>
                    </a:srgbClr>
                  </a:outerShdw>
                </a:effectLst>
              </a:rPr>
              <a:t>wallet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nchor="ctr">
            <a:normAutofit/>
          </a:bodyPr>
          <a:lstStyle/>
          <a:p>
            <a:pPr>
              <a:spcAft>
                <a:spcPts val="600"/>
              </a:spcAft>
            </a:pPr>
            <a:fld id="{A49DFD55-3C28-40EF-9E31-A92D2E4017FF}" type="slidenum">
              <a:rPr lang="en-US" smtClean="0"/>
              <a:pPr>
                <a:spcAft>
                  <a:spcPts val="600"/>
                </a:spcAft>
              </a:pPr>
              <a:t>6</a:t>
            </a:fld>
            <a:endParaRPr lang="en-US"/>
          </a:p>
        </p:txBody>
      </p:sp>
      <p:pic>
        <p:nvPicPr>
          <p:cNvPr id="16" name="Picture 15" descr="Graphical user interface, text, application, chat or text message&#10;&#10;Description automatically generated">
            <a:extLst>
              <a:ext uri="{FF2B5EF4-FFF2-40B4-BE49-F238E27FC236}">
                <a16:creationId xmlns:a16="http://schemas.microsoft.com/office/drawing/2014/main" id="{F50FD1BC-DC64-485C-843E-AA3F866E992F}"/>
              </a:ext>
            </a:extLst>
          </p:cNvPr>
          <p:cNvPicPr>
            <a:picLocks noChangeAspect="1"/>
          </p:cNvPicPr>
          <p:nvPr/>
        </p:nvPicPr>
        <p:blipFill>
          <a:blip r:embed="rId2"/>
          <a:stretch>
            <a:fillRect/>
          </a:stretch>
        </p:blipFill>
        <p:spPr>
          <a:xfrm>
            <a:off x="8229600" y="763885"/>
            <a:ext cx="3486150" cy="5038725"/>
          </a:xfrm>
          <a:prstGeom prst="rect">
            <a:avLst/>
          </a:prstGeom>
        </p:spPr>
      </p:pic>
      <p:pic>
        <p:nvPicPr>
          <p:cNvPr id="8" name="Picture 7" descr="Logo, icon&#10;&#10;Description automatically generated">
            <a:extLst>
              <a:ext uri="{FF2B5EF4-FFF2-40B4-BE49-F238E27FC236}">
                <a16:creationId xmlns:a16="http://schemas.microsoft.com/office/drawing/2014/main" id="{AEE2FD20-90BD-4754-80FF-E4B0A63CB2D3}"/>
              </a:ext>
            </a:extLst>
          </p:cNvPr>
          <p:cNvPicPr>
            <a:picLocks noChangeAspect="1"/>
          </p:cNvPicPr>
          <p:nvPr/>
        </p:nvPicPr>
        <p:blipFill>
          <a:blip r:embed="rId3"/>
          <a:stretch>
            <a:fillRect/>
          </a:stretch>
        </p:blipFill>
        <p:spPr>
          <a:xfrm>
            <a:off x="0" y="5333412"/>
            <a:ext cx="1028792" cy="938396"/>
          </a:xfrm>
          <a:prstGeom prst="rect">
            <a:avLst/>
          </a:prstGeom>
        </p:spPr>
      </p:pic>
    </p:spTree>
    <p:extLst>
      <p:ext uri="{BB962C8B-B14F-4D97-AF65-F5344CB8AC3E}">
        <p14:creationId xmlns:p14="http://schemas.microsoft.com/office/powerpoint/2010/main" val="171321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3E9002FE-E6AA-49CC-93A0-3C3CA6CB9C09}"/>
              </a:ext>
            </a:extLst>
          </p:cNvPr>
          <p:cNvPicPr>
            <a:picLocks noChangeAspect="1"/>
          </p:cNvPicPr>
          <p:nvPr/>
        </p:nvPicPr>
        <p:blipFill rotWithShape="1">
          <a:blip r:embed="rId2"/>
          <a:srcRect t="6690" b="9108"/>
          <a:stretch/>
        </p:blipFill>
        <p:spPr>
          <a:xfrm>
            <a:off x="0" y="970671"/>
            <a:ext cx="12192000" cy="5887329"/>
          </a:xfrm>
          <a:prstGeom prst="rect">
            <a:avLst/>
          </a:prstGeom>
        </p:spPr>
      </p:pic>
      <p:sp>
        <p:nvSpPr>
          <p:cNvPr id="17" name="Title 1">
            <a:extLst>
              <a:ext uri="{FF2B5EF4-FFF2-40B4-BE49-F238E27FC236}">
                <a16:creationId xmlns:a16="http://schemas.microsoft.com/office/drawing/2014/main" id="{774BAFA7-68FA-4BE9-AACE-5D943E297450}"/>
              </a:ext>
            </a:extLst>
          </p:cNvPr>
          <p:cNvSpPr>
            <a:spLocks noGrp="1"/>
          </p:cNvSpPr>
          <p:nvPr>
            <p:ph type="title"/>
          </p:nvPr>
        </p:nvSpPr>
        <p:spPr>
          <a:xfrm>
            <a:off x="2088598" y="-133679"/>
            <a:ext cx="8421688" cy="1273163"/>
          </a:xfrm>
        </p:spPr>
        <p:txBody>
          <a:bodyPr>
            <a:normAutofit/>
          </a:bodyPr>
          <a:lstStyle/>
          <a:p>
            <a:r>
              <a:rPr lang="en-US" sz="4400" dirty="0">
                <a:effectLst>
                  <a:outerShdw blurRad="38100" dist="38100" dir="2700000" algn="tl">
                    <a:srgbClr val="000000">
                      <a:alpha val="43137"/>
                    </a:srgbClr>
                  </a:outerShdw>
                </a:effectLst>
              </a:rPr>
              <a:t>USER WALLET</a:t>
            </a:r>
          </a:p>
        </p:txBody>
      </p:sp>
      <p:pic>
        <p:nvPicPr>
          <p:cNvPr id="18" name="Picture 17" descr="Chart, scatter chart, bubble chart&#10;&#10;Description automatically generated">
            <a:extLst>
              <a:ext uri="{FF2B5EF4-FFF2-40B4-BE49-F238E27FC236}">
                <a16:creationId xmlns:a16="http://schemas.microsoft.com/office/drawing/2014/main" id="{FEF6AFBC-8582-4B7D-A257-871C9BA45EFD}"/>
              </a:ext>
            </a:extLst>
          </p:cNvPr>
          <p:cNvPicPr>
            <a:picLocks noChangeAspect="1"/>
          </p:cNvPicPr>
          <p:nvPr/>
        </p:nvPicPr>
        <p:blipFill rotWithShape="1">
          <a:blip r:embed="rId3"/>
          <a:srcRect l="43505" t="41275" r="43340" b="38382"/>
          <a:stretch/>
        </p:blipFill>
        <p:spPr>
          <a:xfrm>
            <a:off x="1348737" y="-133679"/>
            <a:ext cx="1479721" cy="1287230"/>
          </a:xfrm>
          <a:prstGeom prst="ellipse">
            <a:avLst/>
          </a:prstGeom>
          <a:ln>
            <a:noFill/>
          </a:ln>
          <a:effectLst>
            <a:softEdge rad="112500"/>
          </a:effectLst>
        </p:spPr>
      </p:pic>
    </p:spTree>
    <p:extLst>
      <p:ext uri="{BB962C8B-B14F-4D97-AF65-F5344CB8AC3E}">
        <p14:creationId xmlns:p14="http://schemas.microsoft.com/office/powerpoint/2010/main" val="398033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04BB65-B4B5-4E03-8EDC-02F555CE742A}"/>
              </a:ext>
            </a:extLst>
          </p:cNvPr>
          <p:cNvSpPr>
            <a:spLocks noGrp="1"/>
          </p:cNvSpPr>
          <p:nvPr>
            <p:ph type="body" idx="1"/>
          </p:nvPr>
        </p:nvSpPr>
        <p:spPr/>
        <p:txBody>
          <a:bodyPr/>
          <a:lstStyle/>
          <a:p>
            <a:endParaRPr lang="en-US"/>
          </a:p>
        </p:txBody>
      </p:sp>
      <p:pic>
        <p:nvPicPr>
          <p:cNvPr id="3" name="Picture 2" descr="Graphical user interface, chart, application&#10;&#10;Description automatically generated">
            <a:extLst>
              <a:ext uri="{FF2B5EF4-FFF2-40B4-BE49-F238E27FC236}">
                <a16:creationId xmlns:a16="http://schemas.microsoft.com/office/drawing/2014/main" id="{ADAF72A7-2A99-4B38-BE64-D9003E4C8147}"/>
              </a:ext>
            </a:extLst>
          </p:cNvPr>
          <p:cNvPicPr>
            <a:picLocks noChangeAspect="1"/>
          </p:cNvPicPr>
          <p:nvPr/>
        </p:nvPicPr>
        <p:blipFill>
          <a:blip r:embed="rId2"/>
          <a:stretch>
            <a:fillRect/>
          </a:stretch>
        </p:blipFill>
        <p:spPr>
          <a:xfrm>
            <a:off x="9525" y="1012874"/>
            <a:ext cx="12172950" cy="5887329"/>
          </a:xfrm>
          <a:prstGeom prst="rect">
            <a:avLst/>
          </a:prstGeom>
          <a:ln>
            <a:noFill/>
          </a:ln>
          <a:effectLst>
            <a:outerShdw blurRad="190500" algn="tl" rotWithShape="0">
              <a:srgbClr val="000000">
                <a:alpha val="70000"/>
              </a:srgbClr>
            </a:outerShdw>
          </a:effectLst>
        </p:spPr>
      </p:pic>
      <p:sp>
        <p:nvSpPr>
          <p:cNvPr id="17" name="Title 1">
            <a:extLst>
              <a:ext uri="{FF2B5EF4-FFF2-40B4-BE49-F238E27FC236}">
                <a16:creationId xmlns:a16="http://schemas.microsoft.com/office/drawing/2014/main" id="{77BFDE56-B548-47C7-A797-319C18382D7C}"/>
              </a:ext>
            </a:extLst>
          </p:cNvPr>
          <p:cNvSpPr>
            <a:spLocks noGrp="1"/>
          </p:cNvSpPr>
          <p:nvPr>
            <p:ph type="title"/>
          </p:nvPr>
        </p:nvSpPr>
        <p:spPr>
          <a:xfrm>
            <a:off x="2088598" y="-133679"/>
            <a:ext cx="8421688" cy="1273163"/>
          </a:xfrm>
        </p:spPr>
        <p:txBody>
          <a:bodyPr>
            <a:normAutofit/>
          </a:bodyPr>
          <a:lstStyle/>
          <a:p>
            <a:r>
              <a:rPr lang="en-US" sz="4400" dirty="0">
                <a:effectLst>
                  <a:outerShdw blurRad="38100" dist="38100" dir="2700000" algn="tl">
                    <a:srgbClr val="000000">
                      <a:alpha val="43137"/>
                    </a:srgbClr>
                  </a:outerShdw>
                </a:effectLst>
              </a:rPr>
              <a:t>USER Dashboard</a:t>
            </a:r>
          </a:p>
        </p:txBody>
      </p:sp>
      <p:pic>
        <p:nvPicPr>
          <p:cNvPr id="18" name="Picture 17" descr="Chart, scatter chart, bubble chart&#10;&#10;Description automatically generated">
            <a:extLst>
              <a:ext uri="{FF2B5EF4-FFF2-40B4-BE49-F238E27FC236}">
                <a16:creationId xmlns:a16="http://schemas.microsoft.com/office/drawing/2014/main" id="{A85C08BA-5F9F-440B-85D0-632EBECA1954}"/>
              </a:ext>
            </a:extLst>
          </p:cNvPr>
          <p:cNvPicPr>
            <a:picLocks noChangeAspect="1"/>
          </p:cNvPicPr>
          <p:nvPr/>
        </p:nvPicPr>
        <p:blipFill rotWithShape="1">
          <a:blip r:embed="rId3"/>
          <a:srcRect l="43505" t="41275" r="43340" b="38382"/>
          <a:stretch/>
        </p:blipFill>
        <p:spPr>
          <a:xfrm>
            <a:off x="1348737" y="-133679"/>
            <a:ext cx="1479721" cy="1287230"/>
          </a:xfrm>
          <a:prstGeom prst="ellipse">
            <a:avLst/>
          </a:prstGeom>
          <a:ln>
            <a:noFill/>
          </a:ln>
          <a:effectLst>
            <a:softEdge rad="112500"/>
          </a:effectLst>
        </p:spPr>
      </p:pic>
    </p:spTree>
    <p:extLst>
      <p:ext uri="{BB962C8B-B14F-4D97-AF65-F5344CB8AC3E}">
        <p14:creationId xmlns:p14="http://schemas.microsoft.com/office/powerpoint/2010/main" val="121734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with low confidence">
            <a:extLst>
              <a:ext uri="{FF2B5EF4-FFF2-40B4-BE49-F238E27FC236}">
                <a16:creationId xmlns:a16="http://schemas.microsoft.com/office/drawing/2014/main" id="{2D986608-8B96-4788-A9ED-2DFC46320220}"/>
              </a:ext>
            </a:extLst>
          </p:cNvPr>
          <p:cNvPicPr>
            <a:picLocks noChangeAspect="1"/>
          </p:cNvPicPr>
          <p:nvPr/>
        </p:nvPicPr>
        <p:blipFill>
          <a:blip r:embed="rId2"/>
          <a:stretch>
            <a:fillRect/>
          </a:stretch>
        </p:blipFill>
        <p:spPr>
          <a:xfrm>
            <a:off x="9525" y="1139484"/>
            <a:ext cx="12172950" cy="5760720"/>
          </a:xfrm>
          <a:prstGeom prst="rect">
            <a:avLst/>
          </a:prstGeom>
          <a:ln>
            <a:noFill/>
          </a:ln>
          <a:effectLst>
            <a:outerShdw blurRad="190500" algn="tl" rotWithShape="0">
              <a:srgbClr val="000000">
                <a:alpha val="70000"/>
              </a:srgbClr>
            </a:outerShdw>
          </a:effectLst>
        </p:spPr>
      </p:pic>
      <p:sp>
        <p:nvSpPr>
          <p:cNvPr id="17" name="Title 1">
            <a:extLst>
              <a:ext uri="{FF2B5EF4-FFF2-40B4-BE49-F238E27FC236}">
                <a16:creationId xmlns:a16="http://schemas.microsoft.com/office/drawing/2014/main" id="{5CA982FF-69D1-4261-B4CF-3DE862EA5BC6}"/>
              </a:ext>
            </a:extLst>
          </p:cNvPr>
          <p:cNvSpPr>
            <a:spLocks noGrp="1"/>
          </p:cNvSpPr>
          <p:nvPr>
            <p:ph type="title"/>
          </p:nvPr>
        </p:nvSpPr>
        <p:spPr>
          <a:xfrm>
            <a:off x="2088598" y="-133679"/>
            <a:ext cx="8421688" cy="1273163"/>
          </a:xfrm>
        </p:spPr>
        <p:txBody>
          <a:bodyPr>
            <a:normAutofit/>
          </a:bodyPr>
          <a:lstStyle/>
          <a:p>
            <a:r>
              <a:rPr lang="en-US" sz="4400" dirty="0">
                <a:effectLst>
                  <a:outerShdw blurRad="38100" dist="38100" dir="2700000" algn="tl">
                    <a:srgbClr val="000000">
                      <a:alpha val="43137"/>
                    </a:srgbClr>
                  </a:outerShdw>
                </a:effectLst>
              </a:rPr>
              <a:t>CRYPTO PRICE CHECKER</a:t>
            </a:r>
          </a:p>
        </p:txBody>
      </p:sp>
      <p:pic>
        <p:nvPicPr>
          <p:cNvPr id="18" name="Picture 17" descr="Chart, scatter chart, bubble chart&#10;&#10;Description automatically generated">
            <a:extLst>
              <a:ext uri="{FF2B5EF4-FFF2-40B4-BE49-F238E27FC236}">
                <a16:creationId xmlns:a16="http://schemas.microsoft.com/office/drawing/2014/main" id="{192549E6-54B0-484D-A928-B3521D4C0AC5}"/>
              </a:ext>
            </a:extLst>
          </p:cNvPr>
          <p:cNvPicPr>
            <a:picLocks noChangeAspect="1"/>
          </p:cNvPicPr>
          <p:nvPr/>
        </p:nvPicPr>
        <p:blipFill rotWithShape="1">
          <a:blip r:embed="rId3"/>
          <a:srcRect l="43505" t="41275" r="43340" b="38382"/>
          <a:stretch/>
        </p:blipFill>
        <p:spPr>
          <a:xfrm>
            <a:off x="1348737" y="-133679"/>
            <a:ext cx="1479721" cy="1287230"/>
          </a:xfrm>
          <a:prstGeom prst="ellipse">
            <a:avLst/>
          </a:prstGeom>
          <a:ln>
            <a:noFill/>
          </a:ln>
          <a:effectLst>
            <a:softEdge rad="112500"/>
          </a:effectLst>
        </p:spPr>
      </p:pic>
    </p:spTree>
    <p:extLst>
      <p:ext uri="{BB962C8B-B14F-4D97-AF65-F5344CB8AC3E}">
        <p14:creationId xmlns:p14="http://schemas.microsoft.com/office/powerpoint/2010/main" val="12249814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751</TotalTime>
  <Words>461</Words>
  <Application>Microsoft Office PowerPoint</Application>
  <PresentationFormat>Widescreen</PresentationFormat>
  <Paragraphs>93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Google Sans</vt:lpstr>
      <vt:lpstr>Tenorite</vt:lpstr>
      <vt:lpstr>Wingdings</vt:lpstr>
      <vt:lpstr>Office Theme</vt:lpstr>
      <vt:lpstr>Hitaya DApp</vt:lpstr>
      <vt:lpstr>TIMELINE</vt:lpstr>
      <vt:lpstr>INTRODUCTION</vt:lpstr>
      <vt:lpstr>PowerPoint Presentation</vt:lpstr>
      <vt:lpstr>PowerPoint Presentation</vt:lpstr>
      <vt:lpstr>wallet</vt:lpstr>
      <vt:lpstr>USER WALLET</vt:lpstr>
      <vt:lpstr>USER Dashboard</vt:lpstr>
      <vt:lpstr>CRYPTO PRICE CHECKER</vt:lpstr>
      <vt:lpstr>HITAYA EMPLOYEE ADMIN</vt:lpstr>
      <vt:lpstr>HITAYA DAPP ADMIN</vt:lpstr>
      <vt:lpstr>HITAYA FINANCE​</vt:lpstr>
      <vt:lpstr>REQUEST LOAN</vt:lpstr>
      <vt:lpstr>LOAN ACCEPT/REJECT/NEGOTIATE</vt:lpstr>
      <vt:lpstr>LOAN HISTORY</vt:lpstr>
      <vt:lpstr>HITAYA HEALTHCARE</vt:lpstr>
      <vt:lpstr>Hat ai healthcare</vt:lpstr>
      <vt:lpstr>TECHNOLOGIES USED IN THE APPLICATION</vt:lpstr>
      <vt:lpstr>FUTURE SCOPE .​</vt:lpstr>
      <vt:lpstr>IMPLEMENTING NFTs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Arnab Das</dc:creator>
  <cp:lastModifiedBy>Arnab Das</cp:lastModifiedBy>
  <cp:revision>38</cp:revision>
  <dcterms:created xsi:type="dcterms:W3CDTF">2021-08-31T20:36:28Z</dcterms:created>
  <dcterms:modified xsi:type="dcterms:W3CDTF">2022-01-11T17:22:55Z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be4b3411-284d-4d31-bd4f-bc13ef7f1fd6_Enabled">
    <vt:lpwstr>True</vt:lpwstr>
  </property>
  <property fmtid="{D5CDD505-2E9C-101B-9397-08002B2CF9AE}" pid="4" name="MSIP_Label_be4b3411-284d-4d31-bd4f-bc13ef7f1fd6_SiteId">
    <vt:lpwstr>63ce7d59-2f3e-42cd-a8cc-be764cff5eb6</vt:lpwstr>
  </property>
  <property fmtid="{D5CDD505-2E9C-101B-9397-08002B2CF9AE}" pid="5" name="MSIP_Label_be4b3411-284d-4d31-bd4f-bc13ef7f1fd6_Owner">
    <vt:lpwstr>arnab.das01@ad.infosys.com</vt:lpwstr>
  </property>
  <property fmtid="{D5CDD505-2E9C-101B-9397-08002B2CF9AE}" pid="6" name="MSIP_Label_be4b3411-284d-4d31-bd4f-bc13ef7f1fd6_SetDate">
    <vt:lpwstr>2021-08-31T20:37:20.9335494Z</vt:lpwstr>
  </property>
  <property fmtid="{D5CDD505-2E9C-101B-9397-08002B2CF9AE}" pid="7" name="MSIP_Label_be4b3411-284d-4d31-bd4f-bc13ef7f1fd6_Name">
    <vt:lpwstr>Internal</vt:lpwstr>
  </property>
  <property fmtid="{D5CDD505-2E9C-101B-9397-08002B2CF9AE}" pid="8" name="MSIP_Label_be4b3411-284d-4d31-bd4f-bc13ef7f1fd6_Application">
    <vt:lpwstr>Microsoft Azure Information Protection</vt:lpwstr>
  </property>
  <property fmtid="{D5CDD505-2E9C-101B-9397-08002B2CF9AE}" pid="9" name="MSIP_Label_be4b3411-284d-4d31-bd4f-bc13ef7f1fd6_ActionId">
    <vt:lpwstr>1c140de1-4c4f-4978-82d0-0c08117bb0ee</vt:lpwstr>
  </property>
  <property fmtid="{D5CDD505-2E9C-101B-9397-08002B2CF9AE}" pid="10" name="MSIP_Label_be4b3411-284d-4d31-bd4f-bc13ef7f1fd6_Extended_MSFT_Method">
    <vt:lpwstr>Automatic</vt:lpwstr>
  </property>
  <property fmtid="{D5CDD505-2E9C-101B-9397-08002B2CF9AE}" pid="11" name="MSIP_Label_a0819fa7-4367-4500-ba88-dd630d977609_Enabled">
    <vt:lpwstr>true</vt:lpwstr>
  </property>
  <property fmtid="{D5CDD505-2E9C-101B-9397-08002B2CF9AE}" pid="12" name="MSIP_Label_a0819fa7-4367-4500-ba88-dd630d977609_SetDate">
    <vt:lpwstr>2022-01-11T17:15:18Z</vt:lpwstr>
  </property>
  <property fmtid="{D5CDD505-2E9C-101B-9397-08002B2CF9AE}" pid="13" name="MSIP_Label_a0819fa7-4367-4500-ba88-dd630d977609_Method">
    <vt:lpwstr>Standard</vt:lpwstr>
  </property>
  <property fmtid="{D5CDD505-2E9C-101B-9397-08002B2CF9AE}" pid="14" name="MSIP_Label_a0819fa7-4367-4500-ba88-dd630d977609_Name">
    <vt:lpwstr>a0819fa7-4367-4500-ba88-dd630d977609</vt:lpwstr>
  </property>
  <property fmtid="{D5CDD505-2E9C-101B-9397-08002B2CF9AE}" pid="15" name="MSIP_Label_a0819fa7-4367-4500-ba88-dd630d977609_SiteId">
    <vt:lpwstr>63ce7d59-2f3e-42cd-a8cc-be764cff5eb6</vt:lpwstr>
  </property>
  <property fmtid="{D5CDD505-2E9C-101B-9397-08002B2CF9AE}" pid="16" name="MSIP_Label_a0819fa7-4367-4500-ba88-dd630d977609_ActionId">
    <vt:lpwstr>1c140de1-4c4f-4978-82d0-0c08117bb0ee</vt:lpwstr>
  </property>
  <property fmtid="{D5CDD505-2E9C-101B-9397-08002B2CF9AE}" pid="17" name="MSIP_Label_a0819fa7-4367-4500-ba88-dd630d977609_ContentBits">
    <vt:lpwstr>0</vt:lpwstr>
  </property>
</Properties>
</file>